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7" r:id="rId6"/>
    <p:sldId id="260" r:id="rId7"/>
    <p:sldId id="262" r:id="rId8"/>
    <p:sldId id="263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8" r:id="rId23"/>
    <p:sldId id="276" r:id="rId24"/>
    <p:sldId id="277" r:id="rId25"/>
    <p:sldId id="278" r:id="rId26"/>
    <p:sldId id="289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0" r:id="rId35"/>
    <p:sldId id="286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316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2019-03-29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Migracja w Europie na przestrzeni XVIII - XX wieku</a:t>
            </a:r>
            <a:endParaRPr lang="pl-PL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2910" y="0"/>
            <a:ext cx="8015286" cy="10001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Australia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kamil\Desktop\Australia_satellite_pl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42984"/>
            <a:ext cx="6357982" cy="523173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7158" y="928670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Kontynent odkrył w II </a:t>
            </a:r>
            <a:r>
              <a:rPr lang="pl-PL" dirty="0" err="1" smtClean="0">
                <a:solidFill>
                  <a:srgbClr val="FFC000"/>
                </a:solidFill>
              </a:rPr>
              <a:t>poł</a:t>
            </a:r>
            <a:r>
              <a:rPr lang="pl-PL" dirty="0" smtClean="0">
                <a:solidFill>
                  <a:srgbClr val="FFC000"/>
                </a:solidFill>
              </a:rPr>
              <a:t>. XVIII w. angielski żeglarz James Cook</a:t>
            </a:r>
          </a:p>
          <a:p>
            <a:endParaRPr lang="pl-PL" dirty="0" smtClean="0">
              <a:solidFill>
                <a:srgbClr val="FFC000"/>
              </a:solidFill>
            </a:endParaRPr>
          </a:p>
          <a:p>
            <a:r>
              <a:rPr lang="pl-PL" dirty="0" smtClean="0">
                <a:solidFill>
                  <a:srgbClr val="FFC000"/>
                </a:solidFill>
              </a:rPr>
              <a:t>O jego istnieniu Hiszpanie</a:t>
            </a:r>
          </a:p>
          <a:p>
            <a:pPr>
              <a:buNone/>
            </a:pPr>
            <a:r>
              <a:rPr lang="pl-PL" dirty="0" smtClean="0">
                <a:solidFill>
                  <a:srgbClr val="FFC000"/>
                </a:solidFill>
              </a:rPr>
              <a:t>i Holendrze wiedzieli już w </a:t>
            </a:r>
          </a:p>
          <a:p>
            <a:pPr>
              <a:buNone/>
            </a:pPr>
            <a:r>
              <a:rPr lang="pl-PL" dirty="0" smtClean="0">
                <a:solidFill>
                  <a:srgbClr val="FFC000"/>
                </a:solidFill>
              </a:rPr>
              <a:t>XVII w.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2910" y="0"/>
            <a:ext cx="8015286" cy="10001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Australia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amil\Desktop\Captainjamescook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500174"/>
            <a:ext cx="4064563" cy="51006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7158" y="928670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W I połowie XIX wieku traktowana jako miejsce zsyłki dla angielskich przestępców 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Do roku 1858 przywieziono tu 160 tys. więźniów z metropolii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2910" y="0"/>
            <a:ext cx="8015286" cy="10001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Australia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kamil\Desktop\A-Convict-Hulk-Prison-Ship-in-Portsmouth-Harbour-Convicts-Going-Aboard-drawn-and.p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357430"/>
            <a:ext cx="6324588" cy="42563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7158" y="928670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Do roku 1861 przybyło tu z Europy 1 mln osadników (głównie Brytyjczyków)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2910" y="0"/>
            <a:ext cx="8015286" cy="10001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Australia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kamil\Desktop\SL-Cosme-3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857364"/>
            <a:ext cx="6286544" cy="45745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87155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Afryka Południowa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kamil\Desktop\Szkolne\Europa i świat\14 Jądro ciemności\Jądro ciemności jpg\jpg\1280px-South_Africa_in_its_region_(1990)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118035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XIX  w. – kolonizacja osadników angielskich o holenderskich (Burowie)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Wojny burskie (1880 – 1881, 1899 – 1902)</a:t>
            </a:r>
          </a:p>
          <a:p>
            <a:endParaRPr lang="pl-PL" dirty="0" smtClean="0">
              <a:solidFill>
                <a:srgbClr val="FFC000"/>
              </a:solidFill>
            </a:endParaRPr>
          </a:p>
          <a:p>
            <a:r>
              <a:rPr lang="pl-PL" dirty="0" smtClean="0">
                <a:solidFill>
                  <a:srgbClr val="FFC000"/>
                </a:solidFill>
              </a:rPr>
              <a:t>Powstanie ZPA</a:t>
            </a:r>
          </a:p>
          <a:p>
            <a:pPr>
              <a:buNone/>
            </a:pPr>
            <a:r>
              <a:rPr lang="pl-PL" dirty="0" smtClean="0">
                <a:solidFill>
                  <a:srgbClr val="FFC000"/>
                </a:solidFill>
              </a:rPr>
              <a:t>         (1910)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87155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Afryka Południowa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6147" name="Picture 3" descr="C:\Users\kamil\Desktop\Szkolne\Europa i świat\14 Jądro ciemności\Jądro ciemności jpg\jpg\f5461458528517587c61c8ec590f489a5283e6b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214554"/>
            <a:ext cx="5449887" cy="43950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II. Polskie migracje na przestrzeni</a:t>
            </a:r>
            <a:br>
              <a:rPr lang="pl-PL" dirty="0" smtClean="0">
                <a:solidFill>
                  <a:srgbClr val="FFC000"/>
                </a:solidFill>
              </a:rPr>
            </a:br>
            <a:r>
              <a:rPr lang="pl-PL" dirty="0" smtClean="0">
                <a:solidFill>
                  <a:srgbClr val="FFC000"/>
                </a:solidFill>
              </a:rPr>
              <a:t>XVIII – XIX wieku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4338" name="Picture 2" descr="C:\Users\kamil\Desktop\1\2\KALENDARZ HISTORYCZNY 25. XI NIESZCZĘSNY KRÓL STAŚ 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8262951" cy="46479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Rezultat nieudanych powstań narodowych 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Skala : łącznie kilkadziesiąt tys. osób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Kierunki emigracji : Francja, W. Brytania, Belgia, Szwajcaria, Turcja,</a:t>
            </a:r>
          </a:p>
          <a:p>
            <a:pPr>
              <a:buNone/>
            </a:pPr>
            <a:r>
              <a:rPr lang="pl-PL" dirty="0" smtClean="0">
                <a:solidFill>
                  <a:srgbClr val="FFC000"/>
                </a:solidFill>
              </a:rPr>
              <a:t>    USA, Włochy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65724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  Emigracje Polaków (XVIII – XIX w.)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7170" name="Picture 2" descr="G:\szkolne\Ojczysty panteon i ojczyste spory\22. Królestwo Polskie\jpg\38. Wielka Emigrac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357430"/>
            <a:ext cx="4760910" cy="396939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Emigracja zarobkowa do USA, Brazylii i Niemiec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Skala emigracji : 3 mln osób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65724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  Emigracje Polaków (1870 - 1914)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8194" name="Picture 2" descr="G:\szkolne\Ojczysty panteon i ojczyste spory\27. Polityka i politycy. Narodziny masowych ruchów politycznych na ziemiach polskich\jpg\29. Dla dziesiątek tysięcy galicyjskich nędzarzy Ameryka była prawdziwą ziemią obiecan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785926"/>
            <a:ext cx="5214974" cy="45187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Wysiedlenie 30 tys. Polaków z ziem zaboru pruskiego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0"/>
            <a:ext cx="8186766" cy="728682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Rugi pruskie (1885 – 1890)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9218" name="Picture 2" descr="G:\szkolne\Ojczysty panteon i ojczyste spory\26. Polacy wobec zaborców\inne\34 Rugi prusk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8050523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1. Migracja – zmiana miejsca zamieszkania lub czasowego pobytu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6386" name="Picture 2" descr="C:\Users\kamil\Desktop\emn.gov_.pl-migracja-e14567366408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8603286" cy="40005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Strefa osiedlenia ludności żydowskiej w Rosji 1791 - 1917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kamil\Desktop\KALENDARZ HISTORYCZNY 23.XII ŚWIĘTA ZIEMIA PRAWOSŁAWIA - NIE DLA ŻYDÓW, 1791 5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14422"/>
            <a:ext cx="5444397" cy="535894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5688" y="214290"/>
            <a:ext cx="8858312" cy="72868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FFC000"/>
                </a:solidFill>
              </a:rPr>
              <a:t>Migracje do miast jako rezultat industrializacji</a:t>
            </a:r>
            <a:endParaRPr lang="pl-PL" sz="36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amil\Desktop\4\Menzel Walcownia żela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056998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87155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III. Okres II wojny światowej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amil\Desktop\b5gktkqTURBXy9hZGZiNWE3YTYxYzk5OTg1NjQxNjMwODQ1ZTIxYmEwNy5qcGVnkpUDAAHNArzNAYqTBc0Djs0CX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7620620" cy="50832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0"/>
            <a:ext cx="8186766" cy="64291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Deportacje w okresie II wojny światowej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kamil\Desktop\Sowieci 19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714356"/>
            <a:ext cx="4260204" cy="59531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258204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Deportacje w okresie II wojny światowej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kamil\Desktop\img00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8581004" cy="490856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80012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Wysiedlanie Polaków, osiedlanie Niemców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kamil\Desktop\effaa280-1e72-4ebe-b5a2-33ccccfc8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420100" cy="4622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0"/>
            <a:ext cx="8186766" cy="942996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IV. Migracje po II wojnie światowej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3075" name="Picture 3" descr="G:\szkolne\Ojczysty panteon i ojczyste spory\35. a Komuniści i ich program\foto\5\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885" y="1071546"/>
            <a:ext cx="5981376" cy="5429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7158" y="571480"/>
            <a:ext cx="8786842" cy="4572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Deportacje i repatriacje – przesiedlanie ludności niemieckiej, polskiej, ukraińskiej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Zmiany granic po II wojnie światowej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Users\kamil\Desktop\Przesiedlenia po II wojnie światowej na ziemiach polski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357298"/>
            <a:ext cx="5851525" cy="522763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192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Ucieczka 3 mln Niemców z NRD do RFN </a:t>
            </a:r>
            <a:br>
              <a:rPr lang="pl-PL" sz="3200" dirty="0" smtClean="0">
                <a:solidFill>
                  <a:srgbClr val="FFC000"/>
                </a:solidFill>
              </a:rPr>
            </a:br>
            <a:r>
              <a:rPr lang="pl-PL" sz="3200" dirty="0" smtClean="0">
                <a:solidFill>
                  <a:srgbClr val="FFC000"/>
                </a:solidFill>
              </a:rPr>
              <a:t>(1949 – 1961 r.)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kamil\Desktop\7\24 Podzielone Niemc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14422"/>
            <a:ext cx="6000792" cy="522237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58204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Budowa muru berlińskiego (13 VIII 1961 r.)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8194" name="Picture 2" descr="C:\Users\kamil\Desktop\6\Woman-makes-if-over-line-between-East-and-West-Germany-Historical-Pics-589x4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00108"/>
            <a:ext cx="7143800" cy="53608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4572000"/>
          </a:xfrm>
        </p:spPr>
        <p:txBody>
          <a:bodyPr>
            <a:noAutofit/>
          </a:bodyPr>
          <a:lstStyle/>
          <a:p>
            <a:r>
              <a:rPr lang="pl-PL" sz="2400" u="sng" dirty="0" smtClean="0">
                <a:solidFill>
                  <a:srgbClr val="FFC000"/>
                </a:solidFill>
              </a:rPr>
              <a:t>Emigracja</a:t>
            </a:r>
            <a:r>
              <a:rPr lang="pl-PL" sz="2400" dirty="0" smtClean="0">
                <a:solidFill>
                  <a:srgbClr val="FFC000"/>
                </a:solidFill>
              </a:rPr>
              <a:t> – wyjazd z kraju ojczystego do innego państwa</a:t>
            </a:r>
          </a:p>
          <a:p>
            <a:endParaRPr lang="pl-PL" sz="2400" dirty="0" smtClean="0">
              <a:solidFill>
                <a:srgbClr val="FFC000"/>
              </a:solidFill>
            </a:endParaRPr>
          </a:p>
          <a:p>
            <a:r>
              <a:rPr lang="pl-PL" sz="2400" u="sng" dirty="0" smtClean="0">
                <a:solidFill>
                  <a:srgbClr val="FFC000"/>
                </a:solidFill>
              </a:rPr>
              <a:t>Imigracja </a:t>
            </a:r>
            <a:r>
              <a:rPr lang="pl-PL" sz="2400" dirty="0" smtClean="0">
                <a:solidFill>
                  <a:srgbClr val="FFC000"/>
                </a:solidFill>
              </a:rPr>
              <a:t>– przyjazd osób, osiedlenie się ludności w danym kraju</a:t>
            </a:r>
          </a:p>
          <a:p>
            <a:endParaRPr lang="pl-PL" sz="2400" dirty="0" smtClean="0">
              <a:solidFill>
                <a:srgbClr val="FFC000"/>
              </a:solidFill>
            </a:endParaRPr>
          </a:p>
          <a:p>
            <a:r>
              <a:rPr lang="pl-PL" sz="2400" u="sng" dirty="0" smtClean="0">
                <a:solidFill>
                  <a:srgbClr val="FFC000"/>
                </a:solidFill>
              </a:rPr>
              <a:t>Uchodźstwo</a:t>
            </a:r>
            <a:r>
              <a:rPr lang="pl-PL" sz="2400" dirty="0" smtClean="0">
                <a:solidFill>
                  <a:srgbClr val="FFC000"/>
                </a:solidFill>
              </a:rPr>
              <a:t> – proces opuszczania miejsca zamieszkania przez osoby zagrożone prześladowaniami, będącymi wynikiem konfliktów zbrojnych</a:t>
            </a:r>
          </a:p>
          <a:p>
            <a:endParaRPr lang="pl-PL" sz="2400" dirty="0" smtClean="0">
              <a:solidFill>
                <a:srgbClr val="FFC000"/>
              </a:solidFill>
            </a:endParaRPr>
          </a:p>
          <a:p>
            <a:r>
              <a:rPr lang="pl-PL" sz="2400" u="sng" dirty="0" smtClean="0">
                <a:solidFill>
                  <a:srgbClr val="FFC000"/>
                </a:solidFill>
              </a:rPr>
              <a:t>Repatriacja</a:t>
            </a:r>
            <a:r>
              <a:rPr lang="pl-PL" sz="2400" dirty="0" smtClean="0">
                <a:solidFill>
                  <a:srgbClr val="FFC000"/>
                </a:solidFill>
              </a:rPr>
              <a:t> – zorganizowany przez państwo powrót d ojczyzny osób, które przymusowo zmieniły miejsce zamieszkania</a:t>
            </a:r>
          </a:p>
          <a:p>
            <a:endParaRPr lang="pl-PL" sz="2400" dirty="0" smtClean="0">
              <a:solidFill>
                <a:srgbClr val="FFC000"/>
              </a:solidFill>
            </a:endParaRPr>
          </a:p>
          <a:p>
            <a:r>
              <a:rPr lang="pl-PL" sz="2400" u="sng" dirty="0" smtClean="0">
                <a:solidFill>
                  <a:srgbClr val="FFC000"/>
                </a:solidFill>
              </a:rPr>
              <a:t>Deportacja </a:t>
            </a:r>
            <a:r>
              <a:rPr lang="pl-PL" sz="2400" dirty="0" smtClean="0">
                <a:solidFill>
                  <a:srgbClr val="FFC000"/>
                </a:solidFill>
              </a:rPr>
              <a:t>– przymusowa zmiana miejsca zamieszkania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329642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2. Formy migracji :</a:t>
            </a:r>
            <a:endParaRPr lang="pl-PL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7158" y="785794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Masowa migracja zarobkowa z Turcji do Niemiec w latach 60. i 70. XX wieku 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58204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Gastarbeiterzy w RFN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9218" name="Picture 2" descr="C:\Users\kamil\Desktop\16253618_4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7811033" cy="4395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Urbanizacja w PRL 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0243" name="Picture 3" descr="C:\Users\kamil\Desktop\637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857232"/>
            <a:ext cx="6929486" cy="551760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Transakcje między PRL a RFN w latach 70.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Paszporty w zamian za kredyty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1266" name="Picture 2" descr="C:\Users\kamil\Desktop\7\KALENDARZ HISTORYCZNY 8 XII VII ZJAZD PZPR PIJANY BREŻNIEW DYRYGUJE DELEGATAMI, 1975  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8678907" cy="488188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72000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Początkowo trafiają do obozów dla uchodźców w RFN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2192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W okresie stanu wojennego opuszcza Polskę</a:t>
            </a:r>
            <a:br>
              <a:rPr lang="pl-PL" sz="3200" dirty="0" smtClean="0">
                <a:solidFill>
                  <a:srgbClr val="FFC000"/>
                </a:solidFill>
              </a:rPr>
            </a:br>
            <a:r>
              <a:rPr lang="pl-PL" sz="3200" dirty="0" smtClean="0">
                <a:solidFill>
                  <a:srgbClr val="FFC000"/>
                </a:solidFill>
              </a:rPr>
              <a:t> 700 tys. osób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2290" name="Picture 2" descr="C:\Users\kamil\Desktop\z19871720Q,W-przeznaczonym-dla-400-osob-obozie-przebywalo-w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7440981" cy="450059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V. Współczesne migracje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kamil\Desktop\e4cf00c156950c07bc69fb5aa3db1b2764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3"/>
            <a:ext cx="7000924" cy="46672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Polska emigracja zarobkowa do krajów UE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3314" name="Picture 2" descr="C:\Users\kamil\Desktop\link_M2oTOznkHGpjLiqmUJsBSma6V46W40J3,w1200h6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857232"/>
            <a:ext cx="5545308" cy="55721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86766" cy="585806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Migracje ludności z Afryki i Azji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kamil\Desktop\z19419364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8496529" cy="51244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2910" y="0"/>
            <a:ext cx="7829576" cy="8477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Pytania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4" name="Picture 2" descr="G:\szkolne\Ojczysty panteon i ojczyste spory\27. Polityka i politycy. Narodziny masowych ruchów politycznych na ziemiach polskich\jpg\29. Dla dziesiątek tysięcy galicyjskich nędzarzy Ameryka była prawdziwą ziemią obiecaną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857232"/>
            <a:ext cx="6357982" cy="55069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29642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1. Wymień 5 form migracji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kamil\Desktop\Welcome_to_the_land_of_freed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7856994" cy="536271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Emigracja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Imigracja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Deportacja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Repatriacja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Uchodźstwo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29642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1. Wymień 5 form migracji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kamil\Desktop\Welcome_to_the_land_of_freed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500174"/>
            <a:ext cx="5345035" cy="36481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7158" y="785794"/>
            <a:ext cx="8229600" cy="4572000"/>
          </a:xfrm>
        </p:spPr>
        <p:txBody>
          <a:bodyPr>
            <a:normAutofit/>
          </a:bodyPr>
          <a:lstStyle/>
          <a:p>
            <a:r>
              <a:rPr lang="pl-PL" sz="2400" u="sng" dirty="0" smtClean="0">
                <a:solidFill>
                  <a:srgbClr val="FFC000"/>
                </a:solidFill>
              </a:rPr>
              <a:t>Migracja ekonomiczna </a:t>
            </a:r>
            <a:r>
              <a:rPr lang="pl-PL" sz="2400" dirty="0" smtClean="0">
                <a:solidFill>
                  <a:srgbClr val="FFC000"/>
                </a:solidFill>
              </a:rPr>
              <a:t>– ze względu na zły stan sytuacji gospodarczej w państwie </a:t>
            </a:r>
          </a:p>
          <a:p>
            <a:r>
              <a:rPr lang="pl-PL" sz="2400" u="sng" dirty="0" smtClean="0">
                <a:solidFill>
                  <a:srgbClr val="FFC000"/>
                </a:solidFill>
              </a:rPr>
              <a:t>Migracja polityczna </a:t>
            </a:r>
            <a:r>
              <a:rPr lang="pl-PL" sz="2400" dirty="0" smtClean="0">
                <a:solidFill>
                  <a:srgbClr val="FFC000"/>
                </a:solidFill>
              </a:rPr>
              <a:t>– ze względu na zły stan sytuacji politycznej w państwie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3. Przyczyny migracji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5362" name="Picture 2" descr="C:\Users\kamil\Desktop\z18133813V,Uchodzcy-na-granicy-syryjsko-tureckie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571744"/>
            <a:ext cx="5935832" cy="40005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2. Wyjaśnij znaczenie pojęć : emigracja, imigracja, deportacja, repatriacja, uchodźstwo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amil\Desktop\deportacj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7874000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2800" u="sng" dirty="0" smtClean="0">
                <a:solidFill>
                  <a:srgbClr val="FFC000"/>
                </a:solidFill>
              </a:rPr>
              <a:t>Emigracja</a:t>
            </a:r>
            <a:r>
              <a:rPr lang="pl-PL" sz="2800" dirty="0" smtClean="0">
                <a:solidFill>
                  <a:srgbClr val="FFC000"/>
                </a:solidFill>
              </a:rPr>
              <a:t> – wyjazd z kraju ojczystego do innego państwa</a:t>
            </a:r>
          </a:p>
          <a:p>
            <a:endParaRPr lang="pl-PL" sz="2800" dirty="0" smtClean="0">
              <a:solidFill>
                <a:srgbClr val="FFC000"/>
              </a:solidFill>
            </a:endParaRPr>
          </a:p>
          <a:p>
            <a:r>
              <a:rPr lang="pl-PL" sz="2800" u="sng" dirty="0" smtClean="0">
                <a:solidFill>
                  <a:srgbClr val="FFC000"/>
                </a:solidFill>
              </a:rPr>
              <a:t>Imigracja </a:t>
            </a:r>
            <a:r>
              <a:rPr lang="pl-PL" sz="2800" dirty="0" smtClean="0">
                <a:solidFill>
                  <a:srgbClr val="FFC000"/>
                </a:solidFill>
              </a:rPr>
              <a:t>– przyjazd osób, osiedlenie się ludności w danym kraju</a:t>
            </a:r>
          </a:p>
          <a:p>
            <a:endParaRPr lang="pl-PL" sz="2800" dirty="0" smtClean="0">
              <a:solidFill>
                <a:srgbClr val="FFC000"/>
              </a:solidFill>
            </a:endParaRPr>
          </a:p>
          <a:p>
            <a:r>
              <a:rPr lang="pl-PL" sz="2800" u="sng" dirty="0" smtClean="0">
                <a:solidFill>
                  <a:srgbClr val="FFC000"/>
                </a:solidFill>
              </a:rPr>
              <a:t>Uchodźstwo</a:t>
            </a:r>
            <a:r>
              <a:rPr lang="pl-PL" sz="2800" dirty="0" smtClean="0">
                <a:solidFill>
                  <a:srgbClr val="FFC000"/>
                </a:solidFill>
              </a:rPr>
              <a:t> – proces opuszczania miejsca zamieszkania przez osoby zagrożone prześladowaniami, będącymi wynikiem konfliktów zbrojnych</a:t>
            </a:r>
          </a:p>
          <a:p>
            <a:endParaRPr lang="pl-PL" sz="2800" dirty="0" smtClean="0">
              <a:solidFill>
                <a:srgbClr val="FFC000"/>
              </a:solidFill>
            </a:endParaRPr>
          </a:p>
          <a:p>
            <a:r>
              <a:rPr lang="pl-PL" sz="2800" u="sng" dirty="0" smtClean="0">
                <a:solidFill>
                  <a:srgbClr val="FFC000"/>
                </a:solidFill>
              </a:rPr>
              <a:t>Repatriacja</a:t>
            </a:r>
            <a:r>
              <a:rPr lang="pl-PL" sz="2800" dirty="0" smtClean="0">
                <a:solidFill>
                  <a:srgbClr val="FFC000"/>
                </a:solidFill>
              </a:rPr>
              <a:t> – zorganizowany przez państwo powrót d ojczyzny osób, które przymusowo zmieniły miejsce zamieszkania</a:t>
            </a:r>
          </a:p>
          <a:p>
            <a:endParaRPr lang="pl-PL" sz="2800" dirty="0" smtClean="0">
              <a:solidFill>
                <a:srgbClr val="FFC000"/>
              </a:solidFill>
            </a:endParaRPr>
          </a:p>
          <a:p>
            <a:r>
              <a:rPr lang="pl-PL" sz="2800" u="sng" dirty="0" smtClean="0">
                <a:solidFill>
                  <a:srgbClr val="FFC000"/>
                </a:solidFill>
              </a:rPr>
              <a:t>Deportacja </a:t>
            </a:r>
            <a:r>
              <a:rPr lang="pl-PL" sz="2800" dirty="0" smtClean="0">
                <a:solidFill>
                  <a:srgbClr val="FFC000"/>
                </a:solidFill>
              </a:rPr>
              <a:t>– przymusowa zmiana miejsca za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2. Wyjaśnij znaczenie pojęć : emigracja, imigracja, deportacja, repatriacja, uchodźstwo</a:t>
            </a:r>
            <a:endParaRPr lang="pl-PL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3. Dokonaj podziału migracji ze względu na jej przyczyny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kamil\Desktop\genSikorski-szta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71612"/>
            <a:ext cx="6715143" cy="470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Migracja ekonomiczna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Migracja polityczna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3. Dokonaj podziału migracji ze względu na jej przyczyny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kamil\Desktop\genSikorski-szta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571744"/>
            <a:ext cx="5448303" cy="38138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4. Wymień główne kierunki migracji Europejczyków na przestrzeni XVIII – XIX w.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kamil\Desktop\646b4de5_swiat_w_roku_187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00173"/>
            <a:ext cx="6429420" cy="482206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Ameryka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Australia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Afryka </a:t>
            </a:r>
          </a:p>
          <a:p>
            <a:pPr>
              <a:buNone/>
            </a:pPr>
            <a:r>
              <a:rPr lang="pl-PL" dirty="0" smtClean="0">
                <a:solidFill>
                  <a:srgbClr val="FFC000"/>
                </a:solidFill>
              </a:rPr>
              <a:t>Południowa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4. Wymień główne kierunki migracji Europejczyków na przestrzeni XVIII – XIX w.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Users\kamil\Desktop\646b4de5_swiat_w_roku_187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571612"/>
            <a:ext cx="5668445" cy="42513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5. Jakie przyczyny w głównej mierze powodowały migrację Polaków w I połowie XIX wieku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7171" name="Picture 3" descr="C:\Users\kamil\Desktop\1\3\13. Bran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28736"/>
            <a:ext cx="6215106" cy="47796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Przyczyny polityczne (okupacja kraju przez zaborców, represje polityczne po powstaniach zbrojnych)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5. Jakie przyczyny w głównej mierze powodowały migrację Polaków w I połowie XIX wieku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8194" name="Picture 2" descr="C:\Users\kamil\Desktop\1\3\36 Zesłańc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643182"/>
            <a:ext cx="6572296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6. Jakie przyczyny w głównej mierze powodowały migrację Polaków na przełomie XIX i XX wieku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9218" name="Picture 2" descr="G:\szkolne\Ojczysty panteon i ojczyste spory\27. Polityka i politycy. Narodziny masowych ruchów politycznych na ziemiach polskich\jpg\29. Dla dziesiątek tysięcy galicyjskich nędzarzy Ameryka była prawdziwą ziemią obiecan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19249"/>
            <a:ext cx="5500726" cy="476632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Przyczyny ekonomiczne - zapóźnienie ekonomiczne ziem polskich pod zaborem rosyjskim i austriackim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6. Jakie przyczyny w głównej mierze powodowały migrację Polaków na przełomie XIX i XX wieku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0242" name="Picture 2" descr="G:\szkolne\Ojczysty panteon i ojczyste spory\27. Polityka i politycy. Narodziny masowych ruchów politycznych na ziemiach polskich\inne\ostatnia-chudoba-aleksander-kot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428868"/>
            <a:ext cx="5214974" cy="41135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l-PL" dirty="0" smtClean="0">
                <a:solidFill>
                  <a:srgbClr val="FFC000"/>
                </a:solidFill>
              </a:rPr>
              <a:t>I. Migracje Europejczyków na przestrzeni XVIII – XIX wieku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026" name="Picture 2" descr="G:\szkolne\XVIII\Deklaracja Niepodległośc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7354739" cy="486485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58204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7. Wyjaśnij znaczenie pojęcia : rugi pruskie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1266" name="Picture 2" descr="G:\szkolne\Ojczysty panteon i ojczyste spory\26. Polacy wobec zaborców\inne\34 Rugi prusk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5"/>
            <a:ext cx="7786742" cy="49750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72000"/>
          </a:xfrm>
        </p:spPr>
        <p:txBody>
          <a:bodyPr/>
          <a:lstStyle/>
          <a:p>
            <a:r>
              <a:rPr lang="pl-PL" sz="2400" dirty="0" smtClean="0">
                <a:solidFill>
                  <a:srgbClr val="FFC000"/>
                </a:solidFill>
              </a:rPr>
              <a:t>Wysiedlanie z ziem polskich pod zaborem pruskim Polaków i Żydów nieposiadających pruskiego obywatelstwa (komisja kolonizacyjna wykupuje z rąk Polaków ziemię i osiedla na niej osadników niemieckich)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58204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7. Wyjaśnij znaczenie pojęcia : rugi pruskie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2290" name="Picture 2" descr="G:\szkolne\Ojczysty panteon i ojczyste spory\26. Polacy wobec zaborców\inne\34 Rugi prusk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428868"/>
            <a:ext cx="6522610" cy="416734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8. Kim byli Litwacy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kamil\Desktop\KALENDARZ HISTORYCZNY 23.XII ŚWIĘTA ZIEMIA PRAWOSŁAWIA - NIE DLA ŻYDÓW, 1791 1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7494616" cy="540516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72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Potoczne określenie ludności żydowskiej, przybyłej na ziemie przedrozbiorowej Polski pod zaborem rosyjskim, na skutek carskich przesiedleń z XIX wieku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0"/>
            <a:ext cx="8186766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8. Kim byli Litwacy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kamil\Desktop\KALENDARZ HISTORYCZNY 23.XII ŚWIĘTA ZIEMIA PRAWOSŁAWIA - NIE DLA ŻYDÓW, 1791 1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071678"/>
            <a:ext cx="6137294" cy="442625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12192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9. Na czym polega polityka migracyjna, prowadzona przez okupacyjne niemieckie i sowieckie wobec Polaków w okresie II wojny światowej ? 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amil\Desktop\deportacja-480x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571612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72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Niemcy wysiedlali ludność polską i z terenów Pomorza i Wielkopolski i osiedlali na jej miejsce ludność niemiecką</a:t>
            </a:r>
          </a:p>
          <a:p>
            <a:endParaRPr lang="pl-PL" sz="2400" dirty="0" smtClean="0">
              <a:solidFill>
                <a:srgbClr val="FFC000"/>
              </a:solidFill>
            </a:endParaRPr>
          </a:p>
          <a:p>
            <a:r>
              <a:rPr lang="pl-PL" sz="2400" dirty="0" smtClean="0">
                <a:solidFill>
                  <a:srgbClr val="FFC000"/>
                </a:solidFill>
              </a:rPr>
              <a:t>Sowieci deportowali Polaków w głąb ZSRR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12192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9. Na czym polega polityka migracyjna, prowadzona przez okupacyjne niemieckie i sowieckie wobec Polaków w okresie II wojny światowej ? </a:t>
            </a:r>
            <a:endParaRPr lang="pl-PL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10. Gdzie po II wojnie światowej przesiedlono Polaków z miasta Lwów?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Picture 3" descr="G:\szkolne\Ojczysty panteon i ojczyste spory\35. a Komuniści i ich program\foto\5\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357298"/>
            <a:ext cx="5431203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Do Wrocławia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10. Gdzie po II wojnie światowej przesiedlono Polaków z miasta Lwów?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Picture 3" descr="G:\szkolne\Ojczysty panteon i ojczyste spory\35. a Komuniści i ich program\foto\5\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428736"/>
            <a:ext cx="5409872" cy="49105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11. Z jakiego powodu 13 VIII 1961 roku zbudowano mur berliński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kamil\Desktop\84539aee1508c092cfe69407ebf6.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298"/>
            <a:ext cx="7346301" cy="51864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Z powodu masowej emigracji Niemców z NRD do RFN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11. Z jakiego powodu 13 VIII 1961 roku zbudowano mur berliński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098" name="Picture 2" descr="C:\Users\kamil\Desktop\CUBFmb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71678"/>
            <a:ext cx="7247211" cy="43454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>
                <a:solidFill>
                  <a:srgbClr val="FFC000"/>
                </a:solidFill>
              </a:rPr>
              <a:t>Związana z kolonizacją obu Ameryk przez państwa europejskie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258204" cy="728682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 Emigracja ludności europejskiej do Ameryki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kamil\Desktop\Szkolne\Europa i świat\15 Polityka zagraniczna USA do 1945 roku\jpg\Desembarque_de_Pedro_Álvares_Cabral_em_Porto_Seguro_em_1500_by_Oscar_Pereira_da_Silva_(1865–193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7325605" cy="474089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7158" y="214290"/>
            <a:ext cx="8186766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12. Wyjaśnij znaczenie pojęcia : urbanizacja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kamil\Desktop\1\dzieje-nowej-huty-2012-07-20-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6878666" cy="46140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572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Proces przenoszenia się ludzi ze wsi do miast. Urbanizacja wiąże się z uprzemysłowieniem (industrializacja) i ze zmianą prowadzonego stylu życia 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7158" y="214290"/>
            <a:ext cx="8186766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12. Wyjaśnij znaczenie pojęcia : urbanizacja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6146" name="Picture 2" descr="C:\Users\kamil\Desktop\1\637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071678"/>
            <a:ext cx="5500726" cy="437995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2192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13. Jakie wydarzenie skutkowało masową emigracją 700 – tysięcy Polaków w latach 80. XX wieku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kamil\Desktop\1\z19871720Q,W-przeznaczonym-dla-400-osob-obozie-przebywalo-w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7677204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Wprowadzenie stanu wojennego w Polsce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2192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13. Jakie wydarzenie skutkowało masową emigracją 700 – tysięcy Polaków w latach 80. XX wieku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kamil\Desktop\1\z19871720Q,W-przeznaczonym-dla-400-osob-obozie-przebywalo-w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71678"/>
            <a:ext cx="7248576" cy="438421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14. Jaki charakter przybrała emigracja Polaków w okresie III RP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8194" name="Picture 2" descr="C:\Users\kamil\Desktop\podroż-samolotem-do-mapy-anglii_37787-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928670"/>
            <a:ext cx="4358803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Emigracji zarobkowej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14. Jaki charakter przybrała emigracja Polaków w okresie III RP ?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9218" name="Picture 2" descr="C:\Users\kamil\Desktop\podroż-samolotem-do-mapy-anglii_37787-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142984"/>
            <a:ext cx="4319576" cy="5451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2192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15. Wymień dwa kraje europejskie, które w ostatnich latach w największym stopniu zmagają się z masowym napływem migrantów z krajów Azji i Afryki Północnej ? 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kamil\Desktop\z18133813V,Uchodzcy-na-granicy-syryjsko-tureckiej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6783802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0034" y="2071678"/>
            <a:ext cx="8229600" cy="4572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Włochy i Grecja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219200"/>
          </a:xfrm>
        </p:spPr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15. Wymień dwa kraje europejskie, które w ostatnich latach w największym stopniu zmagają się z masowym napływem migrantów z krajów Azji i Afryki Północnej ? 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kamil\Desktop\z18133813V,Uchodzcy-na-granicy-syryjsko-tureckie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571744"/>
            <a:ext cx="5935832" cy="40005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C000"/>
                </a:solidFill>
              </a:rPr>
              <a:t>Koniec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0242" name="Picture 2" descr="C:\Users\kamil\Desktop\c0198c52-8bc1-46ef-bdab-161ae4b363c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71612"/>
            <a:ext cx="7807153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7158" y="642918"/>
            <a:ext cx="8229600" cy="457200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C000"/>
                </a:solidFill>
              </a:rPr>
              <a:t>Północ : Anglia, Francja     Południe : Hiszpania, Portugalia</a:t>
            </a:r>
            <a:endParaRPr lang="pl-PL" sz="2400" dirty="0">
              <a:solidFill>
                <a:srgbClr val="FFC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42910" y="142852"/>
            <a:ext cx="7972452" cy="51436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Kolonialny podział Ameryki 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kamil\Desktop\Imperia kolonialne pod koniec XVI 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8715436" cy="523966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0"/>
            <a:ext cx="8158162" cy="114298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11 XI 1620 r. – Przybycie pierwszych angielskich osadników na statku „</a:t>
            </a:r>
            <a:r>
              <a:rPr lang="pl-PL" sz="3200" dirty="0" err="1" smtClean="0">
                <a:solidFill>
                  <a:srgbClr val="FFC000"/>
                </a:solidFill>
              </a:rPr>
              <a:t>Mayflower</a:t>
            </a:r>
            <a:r>
              <a:rPr lang="pl-PL" sz="3200" dirty="0" smtClean="0">
                <a:solidFill>
                  <a:srgbClr val="FFC000"/>
                </a:solidFill>
              </a:rPr>
              <a:t>”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kamil\Desktop\10 1620 - Ojcowie pielgrzmi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7724460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58204" cy="657244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C000"/>
                </a:solidFill>
              </a:rPr>
              <a:t>USA – „tygiel narodów” </a:t>
            </a:r>
            <a:endParaRPr lang="pl-PL" sz="32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kamil\Desktop\Oto lista najliczniejszych grup etnicznych w USA Forsa.pl 30 marca 2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8258895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567</TotalTime>
  <Words>1114</Words>
  <PresentationFormat>Pokaz na ekranie (4:3)</PresentationFormat>
  <Paragraphs>138</Paragraphs>
  <Slides>68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69" baseType="lpstr">
      <vt:lpstr>Papier</vt:lpstr>
      <vt:lpstr>Migracja w Europie na przestrzeni XVIII - XX wieku</vt:lpstr>
      <vt:lpstr>1. Migracja – zmiana miejsca zamieszkania lub czasowego pobytu</vt:lpstr>
      <vt:lpstr>2. Formy migracji :</vt:lpstr>
      <vt:lpstr>3. Przyczyny migracji</vt:lpstr>
      <vt:lpstr>I. Migracje Europejczyków na przestrzeni XVIII – XIX wieku</vt:lpstr>
      <vt:lpstr> Emigracja ludności europejskiej do Ameryki</vt:lpstr>
      <vt:lpstr>Kolonialny podział Ameryki </vt:lpstr>
      <vt:lpstr>11 XI 1620 r. – Przybycie pierwszych angielskich osadników na statku „Mayflower”</vt:lpstr>
      <vt:lpstr>USA – „tygiel narodów” </vt:lpstr>
      <vt:lpstr>Australia</vt:lpstr>
      <vt:lpstr>Australia</vt:lpstr>
      <vt:lpstr>Australia</vt:lpstr>
      <vt:lpstr>Australia</vt:lpstr>
      <vt:lpstr>Afryka Południowa</vt:lpstr>
      <vt:lpstr>Afryka Południowa</vt:lpstr>
      <vt:lpstr>II. Polskie migracje na przestrzeni XVIII – XIX wieku</vt:lpstr>
      <vt:lpstr>  Emigracje Polaków (XVIII – XIX w.)</vt:lpstr>
      <vt:lpstr>  Emigracje Polaków (1870 - 1914)</vt:lpstr>
      <vt:lpstr>Rugi pruskie (1885 – 1890)</vt:lpstr>
      <vt:lpstr>Strefa osiedlenia ludności żydowskiej w Rosji 1791 - 1917</vt:lpstr>
      <vt:lpstr>Migracje do miast jako rezultat industrializacji</vt:lpstr>
      <vt:lpstr>III. Okres II wojny światowej</vt:lpstr>
      <vt:lpstr>Deportacje w okresie II wojny światowej</vt:lpstr>
      <vt:lpstr>Deportacje w okresie II wojny światowej</vt:lpstr>
      <vt:lpstr>Wysiedlanie Polaków, osiedlanie Niemców</vt:lpstr>
      <vt:lpstr>IV. Migracje po II wojnie światowej</vt:lpstr>
      <vt:lpstr>Zmiany granic po II wojnie światowej</vt:lpstr>
      <vt:lpstr>Ucieczka 3 mln Niemców z NRD do RFN  (1949 – 1961 r.)</vt:lpstr>
      <vt:lpstr>Budowa muru berlińskiego (13 VIII 1961 r.)</vt:lpstr>
      <vt:lpstr>Gastarbeiterzy w RFN</vt:lpstr>
      <vt:lpstr>Urbanizacja w PRL </vt:lpstr>
      <vt:lpstr>Paszporty w zamian za kredyty</vt:lpstr>
      <vt:lpstr>W okresie stanu wojennego opuszcza Polskę  700 tys. osób</vt:lpstr>
      <vt:lpstr>V. Współczesne migracje</vt:lpstr>
      <vt:lpstr>Polska emigracja zarobkowa do krajów UE</vt:lpstr>
      <vt:lpstr>Migracje ludności z Afryki i Azji</vt:lpstr>
      <vt:lpstr>Pytania</vt:lpstr>
      <vt:lpstr>1. Wymień 5 form migracji</vt:lpstr>
      <vt:lpstr>1. Wymień 5 form migracji</vt:lpstr>
      <vt:lpstr>2. Wyjaśnij znaczenie pojęć : emigracja, imigracja, deportacja, repatriacja, uchodźstwo</vt:lpstr>
      <vt:lpstr>2. Wyjaśnij znaczenie pojęć : emigracja, imigracja, deportacja, repatriacja, uchodźstwo</vt:lpstr>
      <vt:lpstr>3. Dokonaj podziału migracji ze względu na jej przyczyny</vt:lpstr>
      <vt:lpstr>3. Dokonaj podziału migracji ze względu na jej przyczyny</vt:lpstr>
      <vt:lpstr>4. Wymień główne kierunki migracji Europejczyków na przestrzeni XVIII – XIX w.</vt:lpstr>
      <vt:lpstr>4. Wymień główne kierunki migracji Europejczyków na przestrzeni XVIII – XIX w.</vt:lpstr>
      <vt:lpstr>5. Jakie przyczyny w głównej mierze powodowały migrację Polaków w I połowie XIX wieku ?</vt:lpstr>
      <vt:lpstr>5. Jakie przyczyny w głównej mierze powodowały migrację Polaków w I połowie XIX wieku ?</vt:lpstr>
      <vt:lpstr>6. Jakie przyczyny w głównej mierze powodowały migrację Polaków na przełomie XIX i XX wieku ?</vt:lpstr>
      <vt:lpstr>6. Jakie przyczyny w głównej mierze powodowały migrację Polaków na przełomie XIX i XX wieku ?</vt:lpstr>
      <vt:lpstr>7. Wyjaśnij znaczenie pojęcia : rugi pruskie</vt:lpstr>
      <vt:lpstr>7. Wyjaśnij znaczenie pojęcia : rugi pruskie</vt:lpstr>
      <vt:lpstr>8. Kim byli Litwacy ?</vt:lpstr>
      <vt:lpstr>8. Kim byli Litwacy ?</vt:lpstr>
      <vt:lpstr>9. Na czym polega polityka migracyjna, prowadzona przez okupacyjne niemieckie i sowieckie wobec Polaków w okresie II wojny światowej ? </vt:lpstr>
      <vt:lpstr>9. Na czym polega polityka migracyjna, prowadzona przez okupacyjne niemieckie i sowieckie wobec Polaków w okresie II wojny światowej ? </vt:lpstr>
      <vt:lpstr>10. Gdzie po II wojnie światowej przesiedlono Polaków z miasta Lwów?</vt:lpstr>
      <vt:lpstr>10. Gdzie po II wojnie światowej przesiedlono Polaków z miasta Lwów?</vt:lpstr>
      <vt:lpstr>11. Z jakiego powodu 13 VIII 1961 roku zbudowano mur berliński ?</vt:lpstr>
      <vt:lpstr>11. Z jakiego powodu 13 VIII 1961 roku zbudowano mur berliński ?</vt:lpstr>
      <vt:lpstr>12. Wyjaśnij znaczenie pojęcia : urbanizacja</vt:lpstr>
      <vt:lpstr>12. Wyjaśnij znaczenie pojęcia : urbanizacja</vt:lpstr>
      <vt:lpstr>13. Jakie wydarzenie skutkowało masową emigracją 700 – tysięcy Polaków w latach 80. XX wieku ?</vt:lpstr>
      <vt:lpstr>13. Jakie wydarzenie skutkowało masową emigracją 700 – tysięcy Polaków w latach 80. XX wieku ?</vt:lpstr>
      <vt:lpstr>14. Jaki charakter przybrała emigracja Polaków w okresie III RP ?</vt:lpstr>
      <vt:lpstr>14. Jaki charakter przybrała emigracja Polaków w okresie III RP ?</vt:lpstr>
      <vt:lpstr>15. Wymień dwa kraje europejskie, które w ostatnich latach w największym stopniu zmagają się z masowym napływem migrantów z krajów Azji i Afryki Północnej ? </vt:lpstr>
      <vt:lpstr>15. Wymień dwa kraje europejskie, które w ostatnich latach w największym stopniu zmagają się z masowym napływem migrantów z krajów Azji i Afryki Północnej ? 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Migracja w Europie na przestrzeni XVIII - XX wieku</dc:title>
  <dc:creator>Emil</dc:creator>
  <cp:lastModifiedBy>Emil</cp:lastModifiedBy>
  <cp:revision>58</cp:revision>
  <dcterms:created xsi:type="dcterms:W3CDTF">2019-01-28T13:46:11Z</dcterms:created>
  <dcterms:modified xsi:type="dcterms:W3CDTF">2019-03-29T10:44:19Z</dcterms:modified>
</cp:coreProperties>
</file>